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58" r:id="rId3"/>
    <p:sldId id="275" r:id="rId4"/>
    <p:sldId id="276" r:id="rId5"/>
    <p:sldId id="260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D80"/>
    <a:srgbClr val="00376D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976-089B-4D37-BE84-8B6E3B864A5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C5121-FBCB-4680-AA05-CF00BE3DB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5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C5121-FBCB-4680-AA05-CF00BE3DB0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5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5121-FBCB-4680-AA05-CF00BE3DB0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2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02577-73D6-4920-9DA1-17876FB0C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27222B-277F-46E0-B63D-E677C47C6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7DA26-9AB8-45F3-8930-5CC3F03C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999A0-A9FA-420E-B851-6D062CD7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8B796-7FA7-454A-9F62-5057C514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1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1C190-8ADF-4D74-B9C1-B7369E8C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E22B8D-D1C1-415E-BC8D-815A69058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3E33D4-D3AD-4C72-8BB6-48912471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10303-C326-435B-8163-B727A4D1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DBBD5-C960-44C4-A263-6C0BCCA7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8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DA4A52-06F0-4B5D-8A66-72BECE97E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8A3FB0-6A5B-44C1-B96D-C9ADBBF76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817F38-FB0D-4395-9F36-44A985EE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4C58A-9BAF-415A-A25D-CB8AD64F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A13BD-EA57-48D7-AADE-31D7E7FF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4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5999C-0D18-4ACE-8250-626519E0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CE43E-A15C-40D3-9037-047559AFC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1E3F7-3457-4B42-A9C1-9ED54F56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446C3-384F-435A-81B0-916743EE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30B80-3D71-4400-9948-F7E10B23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7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2D122-DC37-4325-BDF8-87156124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61A464-EB14-4F79-9D71-A82B4A964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1D0CD-0553-428E-BD72-AB685180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9AEE8-19C2-4D5A-9068-280CBC4F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12064-5497-4397-9C53-0EF485BA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8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BE329-D501-4DC4-A002-E5FE1FE0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77C33-720E-47F9-8215-701219D0C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510CCC-37D3-429A-B7B7-BF408DD83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EB2DE0-9AA9-47DA-9A39-8386C635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13E492-99F5-4CAC-8C66-028DA7A3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B845E7-26E0-45E0-B3D8-7DB55CA0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6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766BB-70EA-4005-A988-0E5925CA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EB4E67-21CE-4A03-81A7-6CBE1EA8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0DD76-6E9D-4C94-A5A3-8D578FAA2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B51D46-0585-465D-9F4D-114A32A32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AB6500-B785-4402-80AB-CA23A9DDA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E70247-F1FD-4392-A575-9483C0E0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642FBD-B50F-47A2-AFBE-BA9D71B8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4A62AF-F114-430B-9FCF-759B113C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5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FAE3D-27CC-43EB-9734-8A5E4244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C75B69-8430-4388-B3A6-61877DC5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8E7B32-9857-480A-B488-2AACED37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034202-72EE-466D-82E0-D7051E95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5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BDC835-97EE-4192-BD4F-F85E81C5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FCBBCF-68D5-4812-A041-DBAE75B0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456AE2-FDEF-4D8B-B3C3-01015DFA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1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22895-CBB3-46CF-A8EE-0DEF2D09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65D0B-0E73-4DF2-A159-771FA92F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7CAA2D-0E74-4B14-86BE-5809E95E8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52B76-E172-498A-8DDE-2856B8F9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142250-9F64-4C44-979F-67CB1BC1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AAEE9-DE47-47D5-A51E-0C8CB152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8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FAAF9-C527-493A-B739-9B6B0C63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DF805F-8E5C-43AE-9C9A-FDD0C1555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27F6B-AA5F-46D8-9B61-F8BA45BAA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1D1956-AF19-4207-80A0-D949E0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DA94D5-40C6-454B-A92D-3ACBAB6A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40BFE9-6782-4998-B9F5-8846FE0E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3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B1737-D159-4866-B1D3-472FF973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0F19D2-06F4-47DC-82A6-8707DE00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B173-527F-4084-82A0-872E97547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C0C7-190F-46A8-B439-630131208BCF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B0A10-C819-4872-B41B-7B18EC5D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AFEA5-B2BB-4286-B402-1C5C91B33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D80BF-720E-4A49-BD66-13A628176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https://itc-rdmnts.ru/curs-protoko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itc-rdmnts.ru/curs-peregovory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/>
            <a:extLst>
              <a:ext uri="{FF2B5EF4-FFF2-40B4-BE49-F238E27FC236}">
                <a16:creationId xmlns:a16="http://schemas.microsoft.com/office/drawing/2014/main" id="{5E63069E-CC10-46EC-8479-F5D516CD1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Блок-схема: знак завершения 3">
            <a:extLst>
              <a:ext uri="{FF2B5EF4-FFF2-40B4-BE49-F238E27FC236}">
                <a16:creationId xmlns:a16="http://schemas.microsoft.com/office/drawing/2014/main" id="{06DC9B86-039C-4D97-9D5D-7FC06383916D}"/>
              </a:ext>
            </a:extLst>
          </p:cNvPr>
          <p:cNvSpPr/>
          <p:nvPr/>
        </p:nvSpPr>
        <p:spPr>
          <a:xfrm>
            <a:off x="661479" y="5283322"/>
            <a:ext cx="2281561" cy="594804"/>
          </a:xfrm>
          <a:prstGeom prst="flowChartTermina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54EB2-B8C2-47ED-8EC1-7C9943E39A21}"/>
              </a:ext>
            </a:extLst>
          </p:cNvPr>
          <p:cNvSpPr txBox="1"/>
          <p:nvPr/>
        </p:nvSpPr>
        <p:spPr>
          <a:xfrm>
            <a:off x="1114239" y="5396058"/>
            <a:ext cx="137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Регистрация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29B15A2-D1DC-41AB-AC18-363E3EF2E2E8}"/>
              </a:ext>
            </a:extLst>
          </p:cNvPr>
          <p:cNvSpPr txBox="1">
            <a:spLocks/>
          </p:cNvSpPr>
          <p:nvPr/>
        </p:nvSpPr>
        <p:spPr>
          <a:xfrm>
            <a:off x="530486" y="1896691"/>
            <a:ext cx="6041764" cy="33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+mj-lt"/>
              </a:rPr>
              <a:t>ПРОГРАММА ПОВЫШЕНИЯ КВАЛИФИКАЦИИ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DF966C-D7CB-4BCA-94F7-69202B6FD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19" y="113190"/>
            <a:ext cx="6525087" cy="652508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AFF6A1-AC67-49DA-ABCB-01C57BAB5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486" y="2313940"/>
            <a:ext cx="6889489" cy="111506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400" b="1" dirty="0">
                <a:solidFill>
                  <a:schemeClr val="bg1"/>
                </a:solidFill>
                <a:latin typeface="+mj-lt"/>
              </a:rPr>
              <a:t>«ОРГАНИЗАЦИЯ И ПРОВЕДЕНИЕ МЕЖДУНАРОДНЫХ ПЕРЕГОВОРОВ»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439B9AB3-6978-4E65-B8F6-62750D17753C}"/>
              </a:ext>
            </a:extLst>
          </p:cNvPr>
          <p:cNvSpPr txBox="1">
            <a:spLocks/>
          </p:cNvSpPr>
          <p:nvPr/>
        </p:nvSpPr>
        <p:spPr>
          <a:xfrm>
            <a:off x="530486" y="3709267"/>
            <a:ext cx="5870314" cy="94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bg1"/>
                </a:solidFill>
                <a:latin typeface="+mj-lt"/>
              </a:rPr>
              <a:t>Курс предназначен для студентов и профессионалов, желающих познакомиться с современными международными стандартами и техниками организации и ведения успешных международных деловых и торговых переговоров.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489FFA-C121-41FA-BC72-66FBA6728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479" y="445345"/>
            <a:ext cx="2257425" cy="73342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B1AB0B-B672-454E-B9B8-DBB699922949}"/>
              </a:ext>
            </a:extLst>
          </p:cNvPr>
          <p:cNvCxnSpPr/>
          <p:nvPr/>
        </p:nvCxnSpPr>
        <p:spPr>
          <a:xfrm>
            <a:off x="3089429" y="476096"/>
            <a:ext cx="0" cy="6468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299E9BF-A04A-446F-ACBC-CD4332687C01}"/>
              </a:ext>
            </a:extLst>
          </p:cNvPr>
          <p:cNvSpPr txBox="1">
            <a:spLocks/>
          </p:cNvSpPr>
          <p:nvPr/>
        </p:nvSpPr>
        <p:spPr>
          <a:xfrm>
            <a:off x="3259956" y="632532"/>
            <a:ext cx="3059364" cy="33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Международный учебный центр</a:t>
            </a:r>
          </a:p>
        </p:txBody>
      </p:sp>
    </p:spTree>
    <p:extLst>
      <p:ext uri="{BB962C8B-B14F-4D97-AF65-F5344CB8AC3E}">
        <p14:creationId xmlns:p14="http://schemas.microsoft.com/office/powerpoint/2010/main" val="18005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FE175-7874-45A3-9405-81DE748F2A21}"/>
              </a:ext>
            </a:extLst>
          </p:cNvPr>
          <p:cNvSpPr txBox="1"/>
          <p:nvPr/>
        </p:nvSpPr>
        <p:spPr>
          <a:xfrm>
            <a:off x="407039" y="400050"/>
            <a:ext cx="4657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ФОРМАТ 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CFD16-5E73-4EE5-9438-22C9F8A117AB}"/>
              </a:ext>
            </a:extLst>
          </p:cNvPr>
          <p:cNvSpPr/>
          <p:nvPr/>
        </p:nvSpPr>
        <p:spPr>
          <a:xfrm>
            <a:off x="407039" y="1226212"/>
            <a:ext cx="11344066" cy="4662463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C18189-5AA4-439B-859D-3D5888E7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2" y="1785291"/>
            <a:ext cx="540000" cy="54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E3C71-901E-437F-B513-3057859E8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54" y="1785291"/>
            <a:ext cx="557951" cy="54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0A470F-C160-4D15-A224-B66EA82E5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2" y="3673269"/>
            <a:ext cx="540000" cy="5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DC6046-BCB9-4E53-90F8-C2FFC2C6C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54" y="3673269"/>
            <a:ext cx="557951" cy="5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338656-BAC4-4D65-95AE-8126C5240E47}"/>
              </a:ext>
            </a:extLst>
          </p:cNvPr>
          <p:cNvSpPr txBox="1"/>
          <p:nvPr/>
        </p:nvSpPr>
        <p:spPr>
          <a:xfrm>
            <a:off x="2033986" y="1886014"/>
            <a:ext cx="3178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16 академических часов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B956BA-3A2E-4B41-9679-559A7D6124A0}"/>
              </a:ext>
            </a:extLst>
          </p:cNvPr>
          <p:cNvSpPr txBox="1"/>
          <p:nvPr/>
        </p:nvSpPr>
        <p:spPr>
          <a:xfrm>
            <a:off x="7204189" y="1886014"/>
            <a:ext cx="3900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Формат лекций - онлайн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29FE03-A7AD-4F71-B96C-94EF9C81930C}"/>
              </a:ext>
            </a:extLst>
          </p:cNvPr>
          <p:cNvSpPr txBox="1"/>
          <p:nvPr/>
        </p:nvSpPr>
        <p:spPr>
          <a:xfrm>
            <a:off x="2033986" y="3650882"/>
            <a:ext cx="318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Стоимость образовательных услуг 15 000 рублей (НДС не облагается)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62FF2B-A7B0-4664-85E4-B99C2DFBECBD}"/>
              </a:ext>
            </a:extLst>
          </p:cNvPr>
          <p:cNvSpPr txBox="1"/>
          <p:nvPr/>
        </p:nvSpPr>
        <p:spPr>
          <a:xfrm>
            <a:off x="7204190" y="3650882"/>
            <a:ext cx="390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Удостоверение о повышении квалификации государственного образца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1440B066-99DA-47D7-B233-FA75D1F00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94553"/>
              </p:ext>
            </p:extLst>
          </p:nvPr>
        </p:nvGraphicFramePr>
        <p:xfrm>
          <a:off x="6891105" y="6457950"/>
          <a:ext cx="48600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140969466"/>
                    </a:ext>
                  </a:extLst>
                </a:gridCol>
                <a:gridCol w="1671120">
                  <a:extLst>
                    <a:ext uri="{9D8B030D-6E8A-4147-A177-3AD203B41FA5}">
                      <a16:colId xmlns:a16="http://schemas.microsoft.com/office/drawing/2014/main" val="3959874901"/>
                    </a:ext>
                  </a:extLst>
                </a:gridCol>
                <a:gridCol w="1568880">
                  <a:extLst>
                    <a:ext uri="{9D8B030D-6E8A-4147-A177-3AD203B41FA5}">
                      <a16:colId xmlns:a16="http://schemas.microsoft.com/office/drawing/2014/main" val="8343612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www.itc-rdmnts.ru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+7 (495) 629-47-11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info@rd-mnts.ru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65747300"/>
                  </a:ext>
                </a:extLst>
              </a:tr>
            </a:tbl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EC68EB1-813D-4FC4-BFE3-E97BEC6C85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039" y="6283952"/>
            <a:ext cx="1479271" cy="47879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590049-910F-40E4-818B-76E5D52CE2AD}"/>
              </a:ext>
            </a:extLst>
          </p:cNvPr>
          <p:cNvSpPr txBox="1"/>
          <p:nvPr/>
        </p:nvSpPr>
        <p:spPr>
          <a:xfrm>
            <a:off x="11446305" y="4000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8EA9F2E-797B-4E52-BEEB-149E8F4ADD3E}"/>
              </a:ext>
            </a:extLst>
          </p:cNvPr>
          <p:cNvCxnSpPr>
            <a:cxnSpLocks/>
          </p:cNvCxnSpPr>
          <p:nvPr/>
        </p:nvCxnSpPr>
        <p:spPr>
          <a:xfrm>
            <a:off x="407039" y="830937"/>
            <a:ext cx="21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6AE530C-F947-4AA8-B8AA-BA89013BA9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2" y="4715040"/>
            <a:ext cx="540000" cy="54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E68B5E3-B320-475E-A871-A29CA51864FE}"/>
              </a:ext>
            </a:extLst>
          </p:cNvPr>
          <p:cNvSpPr txBox="1"/>
          <p:nvPr/>
        </p:nvSpPr>
        <p:spPr>
          <a:xfrm>
            <a:off x="2033986" y="4815763"/>
            <a:ext cx="340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Проверка домашних заданий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FFD4085-F853-46FD-AD5E-0A155854C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54" y="4715040"/>
            <a:ext cx="540000" cy="54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DEB8C77-348D-4F4A-8433-4DEF771A00AA}"/>
              </a:ext>
            </a:extLst>
          </p:cNvPr>
          <p:cNvSpPr txBox="1"/>
          <p:nvPr/>
        </p:nvSpPr>
        <p:spPr>
          <a:xfrm>
            <a:off x="7204190" y="4815763"/>
            <a:ext cx="390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Сертификат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CE8767-2148-430F-ADE0-F34477CCCE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2" y="2754608"/>
            <a:ext cx="540000" cy="5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C73DD8-4532-4E6B-B22C-0A81BAF88F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54" y="2754608"/>
            <a:ext cx="540000" cy="5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C0B09AF-2674-4FBA-A4E0-ADF620981B80}"/>
              </a:ext>
            </a:extLst>
          </p:cNvPr>
          <p:cNvSpPr txBox="1"/>
          <p:nvPr/>
        </p:nvSpPr>
        <p:spPr>
          <a:xfrm>
            <a:off x="2033986" y="2855331"/>
            <a:ext cx="3178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Личный кабинет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C536EE-B24C-4891-B900-89FA2094548B}"/>
              </a:ext>
            </a:extLst>
          </p:cNvPr>
          <p:cNvSpPr txBox="1"/>
          <p:nvPr/>
        </p:nvSpPr>
        <p:spPr>
          <a:xfrm>
            <a:off x="7204190" y="2855331"/>
            <a:ext cx="390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Бонус - все материалы курса </a:t>
            </a:r>
          </a:p>
        </p:txBody>
      </p:sp>
    </p:spTree>
    <p:extLst>
      <p:ext uri="{BB962C8B-B14F-4D97-AF65-F5344CB8AC3E}">
        <p14:creationId xmlns:p14="http://schemas.microsoft.com/office/powerpoint/2010/main" val="352990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FE175-7874-45A3-9405-81DE748F2A21}"/>
              </a:ext>
            </a:extLst>
          </p:cNvPr>
          <p:cNvSpPr txBox="1"/>
          <p:nvPr/>
        </p:nvSpPr>
        <p:spPr>
          <a:xfrm>
            <a:off x="440895" y="396823"/>
            <a:ext cx="4657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АВТОР 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CFD16-5E73-4EE5-9438-22C9F8A117AB}"/>
              </a:ext>
            </a:extLst>
          </p:cNvPr>
          <p:cNvSpPr/>
          <p:nvPr/>
        </p:nvSpPr>
        <p:spPr>
          <a:xfrm>
            <a:off x="440895" y="1119469"/>
            <a:ext cx="11344066" cy="5081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7EA943-A5E8-4B7D-ADDE-E492D921E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039" y="6283952"/>
            <a:ext cx="1479271" cy="4787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08720F-F179-4940-96E0-1397609140B0}"/>
              </a:ext>
            </a:extLst>
          </p:cNvPr>
          <p:cNvSpPr txBox="1"/>
          <p:nvPr/>
        </p:nvSpPr>
        <p:spPr>
          <a:xfrm>
            <a:off x="11446305" y="4000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4E2704F-4FF1-49BB-A245-39DE397C8891}"/>
              </a:ext>
            </a:extLst>
          </p:cNvPr>
          <p:cNvCxnSpPr>
            <a:cxnSpLocks/>
          </p:cNvCxnSpPr>
          <p:nvPr/>
        </p:nvCxnSpPr>
        <p:spPr>
          <a:xfrm>
            <a:off x="440895" y="827710"/>
            <a:ext cx="190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7" y="1513547"/>
            <a:ext cx="2073472" cy="27627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DC57DC-72BC-47DC-8D55-0A045167522A}"/>
              </a:ext>
            </a:extLst>
          </p:cNvPr>
          <p:cNvSpPr txBox="1"/>
          <p:nvPr/>
        </p:nvSpPr>
        <p:spPr>
          <a:xfrm>
            <a:off x="812487" y="4568053"/>
            <a:ext cx="207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andara" panose="020E0502030303020204" pitchFamily="34" charset="0"/>
              </a:rPr>
              <a:t>Кузнецов </a:t>
            </a:r>
          </a:p>
          <a:p>
            <a:pPr algn="ctr"/>
            <a:r>
              <a:rPr lang="ru-RU" sz="1600" b="1" dirty="0">
                <a:latin typeface="Candara" panose="020E0502030303020204" pitchFamily="34" charset="0"/>
              </a:rPr>
              <a:t>Сергей Вячеславович</a:t>
            </a:r>
            <a:endParaRPr lang="ru-RU" sz="1600" dirty="0">
              <a:latin typeface="Candara" panose="020E0502030303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24B141-26F3-48EA-8A52-4847B4B0CC07}"/>
              </a:ext>
            </a:extLst>
          </p:cNvPr>
          <p:cNvSpPr txBox="1"/>
          <p:nvPr/>
        </p:nvSpPr>
        <p:spPr>
          <a:xfrm>
            <a:off x="3257550" y="1434575"/>
            <a:ext cx="83629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+mj-lt"/>
              </a:rPr>
              <a:t>Кандидат экономических наук, Государственный Университет Экономики Финансов, Санкт-Петербург, 1999, тема диссертации: </a:t>
            </a:r>
            <a:r>
              <a:rPr lang="ru-RU" sz="1300" i="1" dirty="0">
                <a:latin typeface="+mj-lt"/>
              </a:rPr>
              <a:t>"Стратегическое позиционирование фирм на российском рынке". </a:t>
            </a:r>
            <a:r>
              <a:rPr lang="ru-RU" sz="1300" dirty="0">
                <a:latin typeface="+mj-lt"/>
              </a:rPr>
              <a:t>Специализация «Экономика предпринимательства»</a:t>
            </a:r>
            <a:br>
              <a:rPr lang="ru-RU" sz="1300" dirty="0">
                <a:latin typeface="+mj-lt"/>
              </a:rPr>
            </a:b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D.E.A. Специализация «Международные финансы» Европейская программа</a:t>
            </a:r>
            <a:r>
              <a:rPr lang="ru-RU" sz="1300" i="1" dirty="0">
                <a:latin typeface="+mj-lt"/>
              </a:rPr>
              <a:t>; </a:t>
            </a:r>
            <a:r>
              <a:rPr lang="ru-RU" sz="1300" i="1" dirty="0" err="1">
                <a:latin typeface="+mj-lt"/>
              </a:rPr>
              <a:t>Tempus</a:t>
            </a:r>
            <a:r>
              <a:rPr lang="ru-RU" sz="1300" i="1" dirty="0">
                <a:latin typeface="+mj-lt"/>
              </a:rPr>
              <a:t> </a:t>
            </a:r>
            <a:r>
              <a:rPr lang="ru-RU" sz="1300" i="1" dirty="0" err="1">
                <a:latin typeface="+mj-lt"/>
              </a:rPr>
              <a:t>Transcom</a:t>
            </a:r>
            <a:r>
              <a:rPr lang="ru-RU" sz="1300" dirty="0">
                <a:latin typeface="+mj-lt"/>
              </a:rPr>
              <a:t> (Университет </a:t>
            </a:r>
            <a:r>
              <a:rPr lang="ru-RU" sz="1300" dirty="0" err="1">
                <a:latin typeface="+mj-lt"/>
              </a:rPr>
              <a:t>Paris-Dauphine</a:t>
            </a:r>
            <a:r>
              <a:rPr lang="ru-RU" sz="1300" dirty="0">
                <a:latin typeface="+mj-lt"/>
              </a:rPr>
              <a:t>, Париж, Франция, 1995)</a:t>
            </a:r>
            <a:br>
              <a:rPr lang="ru-RU" sz="1300" dirty="0">
                <a:latin typeface="+mj-lt"/>
              </a:rPr>
            </a:b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Диплом INSEEC </a:t>
            </a:r>
            <a:r>
              <a:rPr lang="ru-RU" sz="1300" dirty="0" err="1">
                <a:latin typeface="+mj-lt"/>
              </a:rPr>
              <a:t>Business</a:t>
            </a:r>
            <a:r>
              <a:rPr lang="ru-RU" sz="1300" dirty="0">
                <a:latin typeface="+mj-lt"/>
              </a:rPr>
              <a:t> </a:t>
            </a:r>
            <a:r>
              <a:rPr lang="ru-RU" sz="1300" dirty="0" err="1">
                <a:latin typeface="+mj-lt"/>
              </a:rPr>
              <a:t>School</a:t>
            </a:r>
            <a:r>
              <a:rPr lang="ru-RU" sz="1300" dirty="0">
                <a:latin typeface="+mj-lt"/>
              </a:rPr>
              <a:t> (</a:t>
            </a:r>
            <a:r>
              <a:rPr lang="ru-RU" sz="1300" dirty="0" err="1">
                <a:latin typeface="+mj-lt"/>
              </a:rPr>
              <a:t>Bordeaux</a:t>
            </a:r>
            <a:r>
              <a:rPr lang="ru-RU" sz="1300" dirty="0">
                <a:latin typeface="+mj-lt"/>
              </a:rPr>
              <a:t> 1995)</a:t>
            </a:r>
            <a:br>
              <a:rPr lang="ru-RU" sz="1300" dirty="0">
                <a:latin typeface="+mj-lt"/>
              </a:rPr>
            </a:b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Диплом </a:t>
            </a:r>
            <a:r>
              <a:rPr lang="ru-RU" sz="1300" dirty="0" err="1">
                <a:latin typeface="+mj-lt"/>
              </a:rPr>
              <a:t>СПбГУЭФ</a:t>
            </a:r>
            <a:r>
              <a:rPr lang="ru-RU" sz="1300" dirty="0">
                <a:latin typeface="+mj-lt"/>
              </a:rPr>
              <a:t> специализация М.Э.О. «Международные Экономические Отношения» Санкт-Петербург, 1994</a:t>
            </a:r>
            <a:br>
              <a:rPr lang="ru-RU" sz="1300" dirty="0">
                <a:latin typeface="+mj-lt"/>
              </a:rPr>
            </a:b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Языки: Русский/ Французский/ Английский/ Итальянский/ Китайский/ Немецкий</a:t>
            </a:r>
            <a:br>
              <a:rPr lang="ru-RU" sz="1300" dirty="0">
                <a:latin typeface="+mj-lt"/>
              </a:rPr>
            </a:b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Консультант-эксперт по международному маркетингу, развитию бизнеса, международным торговым переговорам, межкультурному менеджменту, предпринимательству.</a:t>
            </a:r>
            <a:br>
              <a:rPr lang="ru-RU" sz="1300" dirty="0">
                <a:latin typeface="+mj-lt"/>
              </a:rPr>
            </a:b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Эксперт по рынкам Западной и Восточной Европы, Азии, Океании.</a:t>
            </a:r>
            <a:br>
              <a:rPr lang="ru-RU" sz="1300" dirty="0">
                <a:latin typeface="+mj-lt"/>
              </a:rPr>
            </a:b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Эксперт в области винной и коньячной индустрии, товаров сегмента Люкс и Премиум класса.</a:t>
            </a:r>
            <a:br>
              <a:rPr lang="ru-RU" sz="1300" dirty="0">
                <a:latin typeface="+mj-lt"/>
              </a:rPr>
            </a:br>
            <a:br>
              <a:rPr lang="ru-RU" sz="1300" dirty="0">
                <a:latin typeface="+mj-lt"/>
              </a:rPr>
            </a:br>
            <a:r>
              <a:rPr lang="ru-RU" sz="1300" dirty="0">
                <a:latin typeface="+mj-lt"/>
              </a:rPr>
              <a:t>Преподаватель/Лектор в области Международного Бизнеса, Международного Маркетинга, Международных торговых переговоров, Маркетинга товаров сегмента Люкс и Премиум в бизнес школах во Франции.</a:t>
            </a:r>
            <a:endParaRPr lang="ru-RU" sz="1300" dirty="0">
              <a:latin typeface="+mj-lt"/>
              <a:cs typeface="Calibri Light" panose="020F0302020204030204" pitchFamily="34" charset="0"/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BC8C4428-869A-4826-9590-BA58C879B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76038"/>
              </p:ext>
            </p:extLst>
          </p:nvPr>
        </p:nvGraphicFramePr>
        <p:xfrm>
          <a:off x="6891105" y="6457950"/>
          <a:ext cx="48600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140969466"/>
                    </a:ext>
                  </a:extLst>
                </a:gridCol>
                <a:gridCol w="1671120">
                  <a:extLst>
                    <a:ext uri="{9D8B030D-6E8A-4147-A177-3AD203B41FA5}">
                      <a16:colId xmlns:a16="http://schemas.microsoft.com/office/drawing/2014/main" val="3959874901"/>
                    </a:ext>
                  </a:extLst>
                </a:gridCol>
                <a:gridCol w="1568880">
                  <a:extLst>
                    <a:ext uri="{9D8B030D-6E8A-4147-A177-3AD203B41FA5}">
                      <a16:colId xmlns:a16="http://schemas.microsoft.com/office/drawing/2014/main" val="8343612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www.itc-rdmnts.ru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+7 (495) 629-47-11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info@rd-mnts.ru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6574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75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A5FEC-EEC0-455D-9116-EF86540CB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AFE175-7874-45A3-9405-81DE748F2A21}"/>
              </a:ext>
            </a:extLst>
          </p:cNvPr>
          <p:cNvSpPr txBox="1"/>
          <p:nvPr/>
        </p:nvSpPr>
        <p:spPr>
          <a:xfrm>
            <a:off x="407039" y="400050"/>
            <a:ext cx="4657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ОПИСАНИЕ 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CFD16-5E73-4EE5-9438-22C9F8A117AB}"/>
              </a:ext>
            </a:extLst>
          </p:cNvPr>
          <p:cNvSpPr/>
          <p:nvPr/>
        </p:nvSpPr>
        <p:spPr>
          <a:xfrm>
            <a:off x="407039" y="1152408"/>
            <a:ext cx="11344066" cy="4662463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B956BA-3A2E-4B41-9679-559A7D6124A0}"/>
              </a:ext>
            </a:extLst>
          </p:cNvPr>
          <p:cNvSpPr txBox="1"/>
          <p:nvPr/>
        </p:nvSpPr>
        <p:spPr>
          <a:xfrm>
            <a:off x="1460579" y="1898683"/>
            <a:ext cx="9236986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dirty="0">
                <a:solidFill>
                  <a:schemeClr val="bg1"/>
                </a:solidFill>
              </a:rPr>
              <a:t>Данный курс позволяет представить обучающимся правовые базы и культурные стандарты проведения переговоров в разных странах. Вниманию обучающихся будут предложены техники и решения, применяемые в различных странах и культурах для нахождения договоренностей по ценовым, количественным, временным и другим важным вопросам организации международного бизнеса. Особое внимание будет уделено психологии и типологии бизнес-партнеров из различных стран. Будут предложены решения для наиболее оптимальной подготовки переговоров с различными иностранными партнёрами. Курс может быть вводной частью для специализированных программ по проведению бизнес-переговоров с партнёрами из стран Азии, Европы и Америки.</a:t>
            </a:r>
            <a:endParaRPr lang="ru-RU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EC68EB1-813D-4FC4-BFE3-E97BEC6C8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039" y="6283952"/>
            <a:ext cx="1479271" cy="47879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590049-910F-40E4-818B-76E5D52CE2AD}"/>
              </a:ext>
            </a:extLst>
          </p:cNvPr>
          <p:cNvSpPr txBox="1"/>
          <p:nvPr/>
        </p:nvSpPr>
        <p:spPr>
          <a:xfrm>
            <a:off x="11446305" y="4000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8EA9F2E-797B-4E52-BEEB-149E8F4ADD3E}"/>
              </a:ext>
            </a:extLst>
          </p:cNvPr>
          <p:cNvCxnSpPr>
            <a:cxnSpLocks/>
          </p:cNvCxnSpPr>
          <p:nvPr/>
        </p:nvCxnSpPr>
        <p:spPr>
          <a:xfrm>
            <a:off x="407039" y="830937"/>
            <a:ext cx="24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FC176C70-32E2-4823-834B-AACF4160E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31292"/>
              </p:ext>
            </p:extLst>
          </p:nvPr>
        </p:nvGraphicFramePr>
        <p:xfrm>
          <a:off x="6891105" y="6457950"/>
          <a:ext cx="48600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140969466"/>
                    </a:ext>
                  </a:extLst>
                </a:gridCol>
                <a:gridCol w="1671120">
                  <a:extLst>
                    <a:ext uri="{9D8B030D-6E8A-4147-A177-3AD203B41FA5}">
                      <a16:colId xmlns:a16="http://schemas.microsoft.com/office/drawing/2014/main" val="3959874901"/>
                    </a:ext>
                  </a:extLst>
                </a:gridCol>
                <a:gridCol w="1568880">
                  <a:extLst>
                    <a:ext uri="{9D8B030D-6E8A-4147-A177-3AD203B41FA5}">
                      <a16:colId xmlns:a16="http://schemas.microsoft.com/office/drawing/2014/main" val="8343612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www.itc-rdmnts.ru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+7 (495) 629-47-11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info@rd-mnts.ru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6574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4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FE175-7874-45A3-9405-81DE748F2A21}"/>
              </a:ext>
            </a:extLst>
          </p:cNvPr>
          <p:cNvSpPr txBox="1"/>
          <p:nvPr/>
        </p:nvSpPr>
        <p:spPr>
          <a:xfrm>
            <a:off x="440895" y="396823"/>
            <a:ext cx="4657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ПРОГРАММА 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CFD16-5E73-4EE5-9438-22C9F8A117AB}"/>
              </a:ext>
            </a:extLst>
          </p:cNvPr>
          <p:cNvSpPr/>
          <p:nvPr/>
        </p:nvSpPr>
        <p:spPr>
          <a:xfrm>
            <a:off x="407039" y="1114342"/>
            <a:ext cx="1134406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38656-BAC4-4D65-95AE-8126C5240E47}"/>
              </a:ext>
            </a:extLst>
          </p:cNvPr>
          <p:cNvSpPr txBox="1"/>
          <p:nvPr/>
        </p:nvSpPr>
        <p:spPr>
          <a:xfrm>
            <a:off x="406533" y="1118588"/>
            <a:ext cx="1134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dirty="0"/>
              <a:t>Построение плана проведения переговоров.</a:t>
            </a:r>
            <a:endParaRPr lang="ru-RU" sz="1600" b="1" dirty="0">
              <a:latin typeface="Candara" panose="020E0502030303020204" pitchFamily="34" charset="0"/>
            </a:endParaRPr>
          </a:p>
          <a:p>
            <a:pPr algn="ctr"/>
            <a:r>
              <a:rPr lang="ru-RU" dirty="0"/>
              <a:t>Стратегии и тактики ведения переговоров. </a:t>
            </a:r>
          </a:p>
          <a:p>
            <a:pPr algn="ctr"/>
            <a:r>
              <a:rPr lang="ru-RU" i="1" dirty="0"/>
              <a:t>Продолжительность: 5 академических часов.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B956BA-3A2E-4B41-9679-559A7D6124A0}"/>
              </a:ext>
            </a:extLst>
          </p:cNvPr>
          <p:cNvSpPr txBox="1"/>
          <p:nvPr/>
        </p:nvSpPr>
        <p:spPr>
          <a:xfrm>
            <a:off x="406533" y="2427203"/>
            <a:ext cx="113440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Содержание:</a:t>
            </a:r>
          </a:p>
          <a:p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Планирование и организация ведения международных деловых и торговых переговоров.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Стратегии и тактики ведения переговоров.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Введение в Теорию Игр. Типология игр. Переговоры, как игра. Научные подходы классификации переговоров с точки зрения Теории Игр.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7EA943-A5E8-4B7D-ADDE-E492D921E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039" y="6283952"/>
            <a:ext cx="1479271" cy="478798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4E2704F-4FF1-49BB-A245-39DE397C8891}"/>
              </a:ext>
            </a:extLst>
          </p:cNvPr>
          <p:cNvCxnSpPr>
            <a:cxnSpLocks/>
          </p:cNvCxnSpPr>
          <p:nvPr/>
        </p:nvCxnSpPr>
        <p:spPr>
          <a:xfrm>
            <a:off x="440894" y="827710"/>
            <a:ext cx="266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BDE047-7C85-4362-99A3-59BA7F67D738}"/>
              </a:ext>
            </a:extLst>
          </p:cNvPr>
          <p:cNvSpPr txBox="1"/>
          <p:nvPr/>
        </p:nvSpPr>
        <p:spPr>
          <a:xfrm>
            <a:off x="11446305" y="4000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3B4EF97-379D-4BED-8811-35BB85F63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20535"/>
              </p:ext>
            </p:extLst>
          </p:nvPr>
        </p:nvGraphicFramePr>
        <p:xfrm>
          <a:off x="6891105" y="6457950"/>
          <a:ext cx="48600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140969466"/>
                    </a:ext>
                  </a:extLst>
                </a:gridCol>
                <a:gridCol w="1671120">
                  <a:extLst>
                    <a:ext uri="{9D8B030D-6E8A-4147-A177-3AD203B41FA5}">
                      <a16:colId xmlns:a16="http://schemas.microsoft.com/office/drawing/2014/main" val="3959874901"/>
                    </a:ext>
                  </a:extLst>
                </a:gridCol>
                <a:gridCol w="1568880">
                  <a:extLst>
                    <a:ext uri="{9D8B030D-6E8A-4147-A177-3AD203B41FA5}">
                      <a16:colId xmlns:a16="http://schemas.microsoft.com/office/drawing/2014/main" val="8343612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www.itc-rdmnts.ru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+7 (495) 629-47-11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info@rd-mnts.ru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6574730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226F87B-9C93-4D31-9103-EDFFD14A5D9E}"/>
              </a:ext>
            </a:extLst>
          </p:cNvPr>
          <p:cNvSpPr txBox="1"/>
          <p:nvPr/>
        </p:nvSpPr>
        <p:spPr>
          <a:xfrm>
            <a:off x="406533" y="4027078"/>
            <a:ext cx="11344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Компетенции: </a:t>
            </a:r>
          </a:p>
          <a:p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Построить универсальный план проведения переговоров, независимо от правовой системы станы, где они проходят.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Уметь классифицировать различные переговорные ситуации для скорейшего нахождения стратегических решений и тактических подходов.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Разработать правильную стратегию ведения переговоров и подобрать адаптированные тактики в зависимости от культуры и типа партнёров, места и времени проведения переговоров.</a:t>
            </a:r>
          </a:p>
        </p:txBody>
      </p:sp>
    </p:spTree>
    <p:extLst>
      <p:ext uri="{BB962C8B-B14F-4D97-AF65-F5344CB8AC3E}">
        <p14:creationId xmlns:p14="http://schemas.microsoft.com/office/powerpoint/2010/main" val="162829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FE175-7874-45A3-9405-81DE748F2A21}"/>
              </a:ext>
            </a:extLst>
          </p:cNvPr>
          <p:cNvSpPr txBox="1"/>
          <p:nvPr/>
        </p:nvSpPr>
        <p:spPr>
          <a:xfrm>
            <a:off x="440895" y="396823"/>
            <a:ext cx="4657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ПРОГРАММА 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CFD16-5E73-4EE5-9438-22C9F8A117AB}"/>
              </a:ext>
            </a:extLst>
          </p:cNvPr>
          <p:cNvSpPr/>
          <p:nvPr/>
        </p:nvSpPr>
        <p:spPr>
          <a:xfrm>
            <a:off x="407039" y="1114342"/>
            <a:ext cx="11344066" cy="12830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38656-BAC4-4D65-95AE-8126C5240E47}"/>
              </a:ext>
            </a:extLst>
          </p:cNvPr>
          <p:cNvSpPr txBox="1"/>
          <p:nvPr/>
        </p:nvSpPr>
        <p:spPr>
          <a:xfrm>
            <a:off x="492971" y="1155691"/>
            <a:ext cx="11206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2. Правовые рамки проведения международных деловых и торговых переговоров. </a:t>
            </a:r>
          </a:p>
          <a:p>
            <a:pPr algn="ctr"/>
            <a:r>
              <a:rPr lang="ru-RU" dirty="0"/>
              <a:t>Общий обзор. Европейское континентальное право и основные отличия переговоров, с правовой точки зрения, в странах ЕС, Великобритании и США, Ближнего и Дальнего Востока, Африки и Латинской Америки.</a:t>
            </a:r>
          </a:p>
          <a:p>
            <a:pPr algn="ctr"/>
            <a:r>
              <a:rPr lang="ru-RU" i="1" dirty="0"/>
              <a:t>Продолжительность: 5 академических часов.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B956BA-3A2E-4B41-9679-559A7D6124A0}"/>
              </a:ext>
            </a:extLst>
          </p:cNvPr>
          <p:cNvSpPr txBox="1"/>
          <p:nvPr/>
        </p:nvSpPr>
        <p:spPr>
          <a:xfrm>
            <a:off x="406533" y="2643425"/>
            <a:ext cx="113440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Содержание:</a:t>
            </a:r>
          </a:p>
          <a:p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международные правила и конвенции, определяющие правовую базу ведения международных деловых и торговых переговоров.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отличия мировых правовых систем в организации и проведении международных деловых и торговых переговоров.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Кейсы и конкретные примеры.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7EA943-A5E8-4B7D-ADDE-E492D921E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039" y="6283952"/>
            <a:ext cx="1479271" cy="478798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4E2704F-4FF1-49BB-A245-39DE397C8891}"/>
              </a:ext>
            </a:extLst>
          </p:cNvPr>
          <p:cNvCxnSpPr>
            <a:cxnSpLocks/>
          </p:cNvCxnSpPr>
          <p:nvPr/>
        </p:nvCxnSpPr>
        <p:spPr>
          <a:xfrm>
            <a:off x="440894" y="827710"/>
            <a:ext cx="266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BDE047-7C85-4362-99A3-59BA7F67D738}"/>
              </a:ext>
            </a:extLst>
          </p:cNvPr>
          <p:cNvSpPr txBox="1"/>
          <p:nvPr/>
        </p:nvSpPr>
        <p:spPr>
          <a:xfrm>
            <a:off x="11446305" y="4000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3B4EF97-379D-4BED-8811-35BB85F63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0475"/>
              </p:ext>
            </p:extLst>
          </p:nvPr>
        </p:nvGraphicFramePr>
        <p:xfrm>
          <a:off x="6891105" y="6457950"/>
          <a:ext cx="48600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140969466"/>
                    </a:ext>
                  </a:extLst>
                </a:gridCol>
                <a:gridCol w="1671120">
                  <a:extLst>
                    <a:ext uri="{9D8B030D-6E8A-4147-A177-3AD203B41FA5}">
                      <a16:colId xmlns:a16="http://schemas.microsoft.com/office/drawing/2014/main" val="3959874901"/>
                    </a:ext>
                  </a:extLst>
                </a:gridCol>
                <a:gridCol w="1568880">
                  <a:extLst>
                    <a:ext uri="{9D8B030D-6E8A-4147-A177-3AD203B41FA5}">
                      <a16:colId xmlns:a16="http://schemas.microsoft.com/office/drawing/2014/main" val="8343612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www.itc-rdmnts.ru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+7 (495) 629-47-11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info@rd-mnts.ru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6574730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226F87B-9C93-4D31-9103-EDFFD14A5D9E}"/>
              </a:ext>
            </a:extLst>
          </p:cNvPr>
          <p:cNvSpPr txBox="1"/>
          <p:nvPr/>
        </p:nvSpPr>
        <p:spPr>
          <a:xfrm>
            <a:off x="406533" y="4140523"/>
            <a:ext cx="113440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Компетенции: </a:t>
            </a:r>
          </a:p>
          <a:p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Отличать особенности и ограничения основных мировых правовых систем для проведения успешных деловых и торговых переговоров.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Планировать проведение переговоров в зависимости от преимуществ той или иной правовой системы или конкретной страны.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Определять необходимость проведения переговоров в устной и письменной форме в зависимости от правовой системы и конкретной ситуации.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Определять, в зависимости от правовой системы, необходимость проведения удаленных переговоров и личных встреч с партнёрами для окончательного заключения деловых и торговых соглашений.</a:t>
            </a:r>
          </a:p>
        </p:txBody>
      </p:sp>
    </p:spTree>
    <p:extLst>
      <p:ext uri="{BB962C8B-B14F-4D97-AF65-F5344CB8AC3E}">
        <p14:creationId xmlns:p14="http://schemas.microsoft.com/office/powerpoint/2010/main" val="276959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FE175-7874-45A3-9405-81DE748F2A21}"/>
              </a:ext>
            </a:extLst>
          </p:cNvPr>
          <p:cNvSpPr txBox="1"/>
          <p:nvPr/>
        </p:nvSpPr>
        <p:spPr>
          <a:xfrm>
            <a:off x="440895" y="396823"/>
            <a:ext cx="4657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ПРОГРАММА 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CFD16-5E73-4EE5-9438-22C9F8A117AB}"/>
              </a:ext>
            </a:extLst>
          </p:cNvPr>
          <p:cNvSpPr/>
          <p:nvPr/>
        </p:nvSpPr>
        <p:spPr>
          <a:xfrm>
            <a:off x="407039" y="1114341"/>
            <a:ext cx="11344066" cy="1535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38656-BAC4-4D65-95AE-8126C5240E47}"/>
              </a:ext>
            </a:extLst>
          </p:cNvPr>
          <p:cNvSpPr txBox="1"/>
          <p:nvPr/>
        </p:nvSpPr>
        <p:spPr>
          <a:xfrm>
            <a:off x="389351" y="1118389"/>
            <a:ext cx="11378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3. Культурология международных деловых и торговых переговоров. </a:t>
            </a:r>
          </a:p>
          <a:p>
            <a:pPr algn="ctr"/>
            <a:r>
              <a:rPr lang="ru-RU" dirty="0"/>
              <a:t>Техники проведения деловых и торговых переговоров в различных странах мира. Подходы к обсуждению ценовых вопросов и основных условий заключения сделки. Психология и типология бизнес-партнеров из различных стан мира. Оптимизация решения конфликтных переговорных ситуаций в различных культурах.</a:t>
            </a:r>
          </a:p>
          <a:p>
            <a:pPr algn="ctr"/>
            <a:r>
              <a:rPr lang="ru-RU" i="1" dirty="0"/>
              <a:t>Продолжительность: 4 академических часа.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B956BA-3A2E-4B41-9679-559A7D6124A0}"/>
              </a:ext>
            </a:extLst>
          </p:cNvPr>
          <p:cNvSpPr txBox="1"/>
          <p:nvPr/>
        </p:nvSpPr>
        <p:spPr>
          <a:xfrm>
            <a:off x="406533" y="2807138"/>
            <a:ext cx="11344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Содержание:</a:t>
            </a:r>
          </a:p>
          <a:p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Культурологические аспекты ведения переговоров. Национальные техники ведения переговоров: Ближний и Дальний Восток, Европа, Северная и Южная Америка.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Современные теории культур и их применение в деловых и торговых переговорах.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Кейсы и конкретные примеры.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7EA943-A5E8-4B7D-ADDE-E492D921E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039" y="6283952"/>
            <a:ext cx="1479271" cy="478798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4E2704F-4FF1-49BB-A245-39DE397C8891}"/>
              </a:ext>
            </a:extLst>
          </p:cNvPr>
          <p:cNvCxnSpPr>
            <a:cxnSpLocks/>
          </p:cNvCxnSpPr>
          <p:nvPr/>
        </p:nvCxnSpPr>
        <p:spPr>
          <a:xfrm>
            <a:off x="440894" y="827710"/>
            <a:ext cx="266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BDE047-7C85-4362-99A3-59BA7F67D738}"/>
              </a:ext>
            </a:extLst>
          </p:cNvPr>
          <p:cNvSpPr txBox="1"/>
          <p:nvPr/>
        </p:nvSpPr>
        <p:spPr>
          <a:xfrm>
            <a:off x="11446305" y="4000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3B4EF97-379D-4BED-8811-35BB85F63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211144"/>
              </p:ext>
            </p:extLst>
          </p:nvPr>
        </p:nvGraphicFramePr>
        <p:xfrm>
          <a:off x="6891105" y="6457950"/>
          <a:ext cx="48600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140969466"/>
                    </a:ext>
                  </a:extLst>
                </a:gridCol>
                <a:gridCol w="1671120">
                  <a:extLst>
                    <a:ext uri="{9D8B030D-6E8A-4147-A177-3AD203B41FA5}">
                      <a16:colId xmlns:a16="http://schemas.microsoft.com/office/drawing/2014/main" val="3959874901"/>
                    </a:ext>
                  </a:extLst>
                </a:gridCol>
                <a:gridCol w="1568880">
                  <a:extLst>
                    <a:ext uri="{9D8B030D-6E8A-4147-A177-3AD203B41FA5}">
                      <a16:colId xmlns:a16="http://schemas.microsoft.com/office/drawing/2014/main" val="8343612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www.itc-rdmnts.ru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+7 (495) 629-47-11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info@rd-mnts.ru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6574730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226F87B-9C93-4D31-9103-EDFFD14A5D9E}"/>
              </a:ext>
            </a:extLst>
          </p:cNvPr>
          <p:cNvSpPr txBox="1"/>
          <p:nvPr/>
        </p:nvSpPr>
        <p:spPr>
          <a:xfrm>
            <a:off x="402648" y="4410540"/>
            <a:ext cx="11344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Компетенции: </a:t>
            </a:r>
          </a:p>
          <a:p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Определять типы национальных культур и соответствующие им техники проведения деловых и торговых переговоров.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Уметь сформулировать базы коммерческого предложения в зависимости от национальной культуры бизнес-партнёра.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Уметь построить базы торгового диалога с бизнес-партнёром или его командой в зависимости от национальной культуры и места проведения переговоров.</a:t>
            </a:r>
          </a:p>
        </p:txBody>
      </p:sp>
    </p:spTree>
    <p:extLst>
      <p:ext uri="{BB962C8B-B14F-4D97-AF65-F5344CB8AC3E}">
        <p14:creationId xmlns:p14="http://schemas.microsoft.com/office/powerpoint/2010/main" val="234432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FE175-7874-45A3-9405-81DE748F2A21}"/>
              </a:ext>
            </a:extLst>
          </p:cNvPr>
          <p:cNvSpPr txBox="1"/>
          <p:nvPr/>
        </p:nvSpPr>
        <p:spPr>
          <a:xfrm>
            <a:off x="440895" y="396823"/>
            <a:ext cx="4657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ndara" panose="020E0502030303020204" pitchFamily="34" charset="0"/>
              </a:rPr>
              <a:t>ПРОГРАММА КУРСА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CFD16-5E73-4EE5-9438-22C9F8A117AB}"/>
              </a:ext>
            </a:extLst>
          </p:cNvPr>
          <p:cNvSpPr/>
          <p:nvPr/>
        </p:nvSpPr>
        <p:spPr>
          <a:xfrm>
            <a:off x="407039" y="1114342"/>
            <a:ext cx="1134406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38656-BAC4-4D65-95AE-8126C5240E47}"/>
              </a:ext>
            </a:extLst>
          </p:cNvPr>
          <p:cNvSpPr txBox="1"/>
          <p:nvPr/>
        </p:nvSpPr>
        <p:spPr>
          <a:xfrm>
            <a:off x="389351" y="1118389"/>
            <a:ext cx="1137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4. Работа с домашними заданиями обучающихся. </a:t>
            </a:r>
          </a:p>
          <a:p>
            <a:pPr algn="ctr"/>
            <a:r>
              <a:rPr lang="ru-RU" dirty="0"/>
              <a:t>Вопросы и ответы.</a:t>
            </a:r>
          </a:p>
          <a:p>
            <a:pPr algn="ctr"/>
            <a:r>
              <a:rPr lang="ru-RU" i="1" dirty="0"/>
              <a:t>Продолжительность: 2 академических часа.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B956BA-3A2E-4B41-9679-559A7D6124A0}"/>
              </a:ext>
            </a:extLst>
          </p:cNvPr>
          <p:cNvSpPr txBox="1"/>
          <p:nvPr/>
        </p:nvSpPr>
        <p:spPr>
          <a:xfrm>
            <a:off x="407039" y="2328340"/>
            <a:ext cx="1134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В течение данного занятия обучающиеся получат отзывы о своих домашних работах, а также ответы на возникшие вопросы и рекомендации для проведения переговоров в конкретных ситуациях международного бизнеса.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7EA943-A5E8-4B7D-ADDE-E492D921E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039" y="6283952"/>
            <a:ext cx="1479271" cy="478798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4E2704F-4FF1-49BB-A245-39DE397C8891}"/>
              </a:ext>
            </a:extLst>
          </p:cNvPr>
          <p:cNvCxnSpPr>
            <a:cxnSpLocks/>
          </p:cNvCxnSpPr>
          <p:nvPr/>
        </p:nvCxnSpPr>
        <p:spPr>
          <a:xfrm>
            <a:off x="440894" y="827710"/>
            <a:ext cx="266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BDE047-7C85-4362-99A3-59BA7F67D738}"/>
              </a:ext>
            </a:extLst>
          </p:cNvPr>
          <p:cNvSpPr txBox="1"/>
          <p:nvPr/>
        </p:nvSpPr>
        <p:spPr>
          <a:xfrm>
            <a:off x="11446305" y="4000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3B4EF97-379D-4BED-8811-35BB85F63B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91105" y="6457950"/>
          <a:ext cx="48600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140969466"/>
                    </a:ext>
                  </a:extLst>
                </a:gridCol>
                <a:gridCol w="1671120">
                  <a:extLst>
                    <a:ext uri="{9D8B030D-6E8A-4147-A177-3AD203B41FA5}">
                      <a16:colId xmlns:a16="http://schemas.microsoft.com/office/drawing/2014/main" val="3959874901"/>
                    </a:ext>
                  </a:extLst>
                </a:gridCol>
                <a:gridCol w="1568880">
                  <a:extLst>
                    <a:ext uri="{9D8B030D-6E8A-4147-A177-3AD203B41FA5}">
                      <a16:colId xmlns:a16="http://schemas.microsoft.com/office/drawing/2014/main" val="83436129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www.rd-mnts.ru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+7 (495) 629-47-11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info@rd-mnts.ru</a:t>
                      </a:r>
                      <a:endParaRPr lang="ru-RU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6574730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BE0FB9-B0C0-4146-A12F-8E7691D1F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700"/>
            <a:ext cx="12192000" cy="3543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04FE69-422D-48F8-9525-D9978D480349}"/>
              </a:ext>
            </a:extLst>
          </p:cNvPr>
          <p:cNvSpPr txBox="1"/>
          <p:nvPr/>
        </p:nvSpPr>
        <p:spPr>
          <a:xfrm>
            <a:off x="389351" y="3654373"/>
            <a:ext cx="4657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КОНТАКТЫ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5B92E7D-534E-448D-87BC-FCD0AF357D90}"/>
              </a:ext>
            </a:extLst>
          </p:cNvPr>
          <p:cNvCxnSpPr>
            <a:cxnSpLocks/>
          </p:cNvCxnSpPr>
          <p:nvPr/>
        </p:nvCxnSpPr>
        <p:spPr>
          <a:xfrm>
            <a:off x="389350" y="4085260"/>
            <a:ext cx="15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5259F606-6790-4F91-A794-5189A5176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25558"/>
              </p:ext>
            </p:extLst>
          </p:nvPr>
        </p:nvGraphicFramePr>
        <p:xfrm>
          <a:off x="3015311" y="4377021"/>
          <a:ext cx="4883580" cy="18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1616">
                  <a:extLst>
                    <a:ext uri="{9D8B030D-6E8A-4147-A177-3AD203B41FA5}">
                      <a16:colId xmlns:a16="http://schemas.microsoft.com/office/drawing/2014/main" val="1540243532"/>
                    </a:ext>
                  </a:extLst>
                </a:gridCol>
                <a:gridCol w="3901964">
                  <a:extLst>
                    <a:ext uri="{9D8B030D-6E8A-4147-A177-3AD203B41FA5}">
                      <a16:colId xmlns:a16="http://schemas.microsoft.com/office/drawing/2014/main" val="53230592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Адрес: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125009, г. Москва, Брюсов переулок, д. 11, стр. 1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4807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Телефон: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+7 (495) 629-47-11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6251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E-mail: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info@rd-mnts.ru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65298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Сайт: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www.itc-rdmnts.ru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891100"/>
                  </a:ext>
                </a:extLst>
              </a:tr>
            </a:tbl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96A47B-7096-44EF-B52E-D908E0176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079" y="4377021"/>
            <a:ext cx="2270094" cy="7347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EF1496-BFEB-4ADB-B6F3-8B7627D8FC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575" t="45425" r="18586" b="12598"/>
          <a:stretch/>
        </p:blipFill>
        <p:spPr>
          <a:xfrm>
            <a:off x="8186030" y="3701294"/>
            <a:ext cx="3565073" cy="2801957"/>
          </a:xfrm>
          <a:prstGeom prst="rect">
            <a:avLst/>
          </a:prstGeom>
        </p:spPr>
      </p:pic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98310D88-EAF9-4018-9CCD-EE5A66CFF8F8}"/>
              </a:ext>
            </a:extLst>
          </p:cNvPr>
          <p:cNvSpPr txBox="1">
            <a:spLocks/>
          </p:cNvSpPr>
          <p:nvPr/>
        </p:nvSpPr>
        <p:spPr>
          <a:xfrm>
            <a:off x="407039" y="5313440"/>
            <a:ext cx="2321133" cy="33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Международный учебный центр</a:t>
            </a:r>
          </a:p>
        </p:txBody>
      </p:sp>
    </p:spTree>
    <p:extLst>
      <p:ext uri="{BB962C8B-B14F-4D97-AF65-F5344CB8AC3E}">
        <p14:creationId xmlns:p14="http://schemas.microsoft.com/office/powerpoint/2010/main" val="1535701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835</Words>
  <Application>Microsoft Office PowerPoint</Application>
  <PresentationFormat>Широкоэкранный</PresentationFormat>
  <Paragraphs>108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на Китай: эффективные инструменты и ключевые навыки работы с Китаем</dc:title>
  <dc:creator>admin</dc:creator>
  <cp:lastModifiedBy>admin</cp:lastModifiedBy>
  <cp:revision>129</cp:revision>
  <dcterms:created xsi:type="dcterms:W3CDTF">2021-02-25T17:43:54Z</dcterms:created>
  <dcterms:modified xsi:type="dcterms:W3CDTF">2021-11-08T20:07:53Z</dcterms:modified>
</cp:coreProperties>
</file>